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6858000" cx="12192000"/>
  <p:notesSz cx="6858000" cy="1857375"/>
  <p:embeddedFontLst>
    <p:embeddedFont>
      <p:font typeface="IBM Plex Mono SemiBold"/>
      <p:regular r:id="rId54"/>
      <p:bold r:id="rId55"/>
      <p:italic r:id="rId56"/>
      <p:boldItalic r:id="rId57"/>
    </p:embeddedFont>
    <p:embeddedFont>
      <p:font typeface="IBM Plex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2" roundtripDataSignature="AMtx7mhpUCn8Qsrx0SOcZvZGw3nnbbbh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44805A-6E9A-4B83-8C15-01AEBF1FBD58}">
  <a:tblStyle styleId="{AC44805A-6E9A-4B83-8C15-01AEBF1FBD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IBMPlexMon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IBMPlexMonoSemiBold-bold.fntdata"/><Relationship Id="rId10" Type="http://schemas.openxmlformats.org/officeDocument/2006/relationships/slide" Target="slides/slide4.xml"/><Relationship Id="rId54" Type="http://schemas.openxmlformats.org/officeDocument/2006/relationships/font" Target="fonts/IBMPlexMonoSemiBold-regular.fntdata"/><Relationship Id="rId13" Type="http://schemas.openxmlformats.org/officeDocument/2006/relationships/slide" Target="slides/slide7.xml"/><Relationship Id="rId57" Type="http://schemas.openxmlformats.org/officeDocument/2006/relationships/font" Target="fonts/IBMPlexMonoSemiBold-boldItalic.fntdata"/><Relationship Id="rId12" Type="http://schemas.openxmlformats.org/officeDocument/2006/relationships/slide" Target="slides/slide6.xml"/><Relationship Id="rId56" Type="http://schemas.openxmlformats.org/officeDocument/2006/relationships/font" Target="fonts/IBMPlexMonoSemiBold-italic.fntdata"/><Relationship Id="rId15" Type="http://schemas.openxmlformats.org/officeDocument/2006/relationships/slide" Target="slides/slide9.xml"/><Relationship Id="rId59" Type="http://schemas.openxmlformats.org/officeDocument/2006/relationships/font" Target="fonts/IBMPlexMono-bold.fntdata"/><Relationship Id="rId14" Type="http://schemas.openxmlformats.org/officeDocument/2006/relationships/slide" Target="slides/slide8.xml"/><Relationship Id="rId58" Type="http://schemas.openxmlformats.org/officeDocument/2006/relationships/font" Target="fonts/IBMPlexMon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24" name="Google Shape;22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Adrian Garza</a:t>
            </a:r>
            <a:endParaRPr/>
          </a:p>
          <a:p>
            <a:pPr indent="0" lvl="0" marL="0" marR="0" rtl="0" algn="l">
              <a:spcBef>
                <a:spcPts val="0"/>
              </a:spcBef>
              <a:spcAft>
                <a:spcPts val="0"/>
              </a:spcAft>
              <a:buNone/>
            </a:pPr>
            <a:r>
              <a:rPr lang="en-US" sz="1800">
                <a:solidFill>
                  <a:schemeClr val="lt2"/>
                </a:solidFill>
              </a:rPr>
              <a:t>5/29/24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10"/>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The data was wrangled by </a:t>
            </a:r>
            <a:r>
              <a:rPr lang="en-US" sz="2200">
                <a:solidFill>
                  <a:srgbClr val="292929"/>
                </a:solidFill>
              </a:rPr>
              <a:t>corralling</a:t>
            </a:r>
            <a:r>
              <a:rPr lang="en-US" sz="2200">
                <a:solidFill>
                  <a:srgbClr val="292929"/>
                </a:solidFill>
              </a:rPr>
              <a:t> it into different labels in order to better understand and work with the data. </a:t>
            </a:r>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Github URL: https://github.com/Yayan57/IBM-data-Science-Professional-Certificate-Capstone/blob/main/labs-jupyter-spacex-Data%20wrangling.ipynb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8" name="Google Shape;178;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79" name="Google Shape;179;p10"/>
          <p:cNvSpPr/>
          <p:nvPr/>
        </p:nvSpPr>
        <p:spPr>
          <a:xfrm>
            <a:off x="1159375" y="2888225"/>
            <a:ext cx="1727400" cy="117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Calculate the number of launches on each site</a:t>
            </a:r>
            <a:endParaRPr/>
          </a:p>
        </p:txBody>
      </p:sp>
      <p:sp>
        <p:nvSpPr>
          <p:cNvPr id="180" name="Google Shape;180;p10"/>
          <p:cNvSpPr/>
          <p:nvPr/>
        </p:nvSpPr>
        <p:spPr>
          <a:xfrm>
            <a:off x="3497475" y="2888225"/>
            <a:ext cx="1640400" cy="117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Calculate the number and occurrence of each orbit</a:t>
            </a:r>
            <a:endParaRPr/>
          </a:p>
        </p:txBody>
      </p:sp>
      <p:sp>
        <p:nvSpPr>
          <p:cNvPr id="181" name="Google Shape;181;p10"/>
          <p:cNvSpPr/>
          <p:nvPr/>
        </p:nvSpPr>
        <p:spPr>
          <a:xfrm>
            <a:off x="5786975" y="2888225"/>
            <a:ext cx="1727400" cy="117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Calculate the number and occurence of mission outcome of the orbits</a:t>
            </a:r>
            <a:endParaRPr/>
          </a:p>
        </p:txBody>
      </p:sp>
      <p:sp>
        <p:nvSpPr>
          <p:cNvPr id="182" name="Google Shape;182;p10"/>
          <p:cNvSpPr/>
          <p:nvPr/>
        </p:nvSpPr>
        <p:spPr>
          <a:xfrm>
            <a:off x="8163475" y="2888225"/>
            <a:ext cx="1640400" cy="117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Create a landing outcome label from Outcome column</a:t>
            </a:r>
            <a:endParaRPr/>
          </a:p>
        </p:txBody>
      </p:sp>
      <p:sp>
        <p:nvSpPr>
          <p:cNvPr id="183" name="Google Shape;183;p10"/>
          <p:cNvSpPr/>
          <p:nvPr/>
        </p:nvSpPr>
        <p:spPr>
          <a:xfrm>
            <a:off x="2956175" y="3348275"/>
            <a:ext cx="471900" cy="25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10"/>
          <p:cNvSpPr/>
          <p:nvPr/>
        </p:nvSpPr>
        <p:spPr>
          <a:xfrm>
            <a:off x="7602975" y="3348275"/>
            <a:ext cx="471900" cy="25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10"/>
          <p:cNvSpPr/>
          <p:nvPr/>
        </p:nvSpPr>
        <p:spPr>
          <a:xfrm>
            <a:off x="5226475" y="3348275"/>
            <a:ext cx="471900" cy="25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charts were plotted and why you used those charts</a:t>
            </a:r>
            <a:endParaRPr sz="2200">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Bar chart to find the number of flights from each launch site</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A bar chart to find the success rate of each orbit type</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A scatter plot of flight numbers to the orbit type</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A line chart with the yearly trends of launch </a:t>
            </a:r>
            <a:r>
              <a:rPr lang="en-US" sz="2200">
                <a:solidFill>
                  <a:srgbClr val="292929"/>
                </a:solidFill>
              </a:rPr>
              <a:t>success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I used these charts because they were determined to be the best visualization for the type of data that I wanted to analyze.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URL: https://github.com/Yayan57/IBM-data-Science-Professional-Certificate-Capstone/blob/main/edadataviz.ipynb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2" name="Google Shape;192;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 name="Google Shape;198;p12"/>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bullet point format, summarize the SQL queries you performed</a:t>
            </a:r>
            <a:endParaRPr sz="2200">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Displayed the names of the unique launch sites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Displayed 5 records where launch sites begin with cca</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Displayed the total payload mass launched by NASA (CRS)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Displayed average payload mass carried by booster version F9 v1.1</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Listed the date when the first </a:t>
            </a:r>
            <a:r>
              <a:rPr lang="en-US" sz="2200">
                <a:solidFill>
                  <a:srgbClr val="292929"/>
                </a:solidFill>
              </a:rPr>
              <a:t>successful</a:t>
            </a:r>
            <a:r>
              <a:rPr lang="en-US" sz="2200">
                <a:solidFill>
                  <a:srgbClr val="292929"/>
                </a:solidFill>
              </a:rPr>
              <a:t> landing outcome in ground pad was </a:t>
            </a:r>
            <a:r>
              <a:rPr lang="en-US" sz="2200">
                <a:solidFill>
                  <a:srgbClr val="292929"/>
                </a:solidFill>
              </a:rPr>
              <a:t>achieved</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URL: https://github.com/Yayan57/IBM-data-Science-Professional-Certificate-Capstone/blob/main/jupyter-labs-eda-sql-coursera_sqllite.ipynb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9" name="Google Shape;199;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5" name="Google Shape;205;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Summarize what map objects such as markers, circles, lines, etc. you created and added to a folium map</a:t>
            </a:r>
            <a:endParaRPr sz="2200">
              <a:solidFill>
                <a:srgbClr val="292929"/>
              </a:solidFill>
              <a:latin typeface="Arial"/>
              <a:ea typeface="Arial"/>
              <a:cs typeface="Arial"/>
              <a:sym typeface="Aria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Created circles on all launch sites</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Created lines from launch sites to shore, city, railway and highway</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Created marker cluster to show Success and failures</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Explain why you added those objects</a:t>
            </a:r>
            <a:endParaRPr sz="2200">
              <a:solidFill>
                <a:srgbClr val="292929"/>
              </a:solidFill>
              <a:latin typeface="Arial"/>
              <a:ea typeface="Arial"/>
              <a:cs typeface="Arial"/>
              <a:sym typeface="Aria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Created these objects to show where and how close launch sites were to important locations in order to give a better visualization of the data.</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Github URL: https://github.com/Yayan57/IBM-data-Science-Professional-Certificate-Capstone/blob/main/lab_jupyter_launch_site_location.ipynb</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06" name="Google Shape;206;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Summarize what plots/graphs and interactions you have added to a dashboard</a:t>
            </a:r>
            <a:endParaRPr sz="2200">
              <a:solidFill>
                <a:srgbClr val="292929"/>
              </a:solidFill>
              <a:latin typeface="Arial"/>
              <a:ea typeface="Arial"/>
              <a:cs typeface="Arial"/>
              <a:sym typeface="Aria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Created pie chart to show success rates of launch sites</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Created Scatter point charts to show different payload rates vs. success of launch</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Created </a:t>
            </a:r>
            <a:r>
              <a:rPr lang="en-US" sz="2200">
                <a:solidFill>
                  <a:srgbClr val="292929"/>
                </a:solidFill>
              </a:rPr>
              <a:t>drop down</a:t>
            </a:r>
            <a:r>
              <a:rPr lang="en-US" sz="2200">
                <a:solidFill>
                  <a:srgbClr val="292929"/>
                </a:solidFill>
              </a:rPr>
              <a:t> box to show either all locations or a specific location</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Explain why you added those plots and interactions</a:t>
            </a:r>
            <a:endParaRPr sz="2200">
              <a:solidFill>
                <a:srgbClr val="292929"/>
              </a:solidFill>
              <a:latin typeface="Arial"/>
              <a:ea typeface="Arial"/>
              <a:cs typeface="Arial"/>
              <a:sym typeface="Aria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To visualize and allow for the end user to have an easy interaction with what we believe to be important data and relationships. </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Github URL: https://github.com/Yayan57/IBM-data-Science-Professional-Certificate-Capstone/blob/main/spacex_dash_app.py</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13" name="Google Shape;213;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Summarize how you built, evaluated, improved, and found the best performing classification model</a:t>
            </a:r>
            <a:endParaRPr sz="2200">
              <a:solidFill>
                <a:srgbClr val="292929"/>
              </a:solidFill>
              <a:latin typeface="Arial"/>
              <a:ea typeface="Arial"/>
              <a:cs typeface="Arial"/>
              <a:sym typeface="Aria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Created a Numpy array and standardized the data</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Split the data into test train split</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Created objects for each classification model and calculated their accuracies</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Char char="○"/>
            </a:pPr>
            <a:r>
              <a:rPr lang="en-US" sz="2200">
                <a:solidFill>
                  <a:srgbClr val="292929"/>
                </a:solidFill>
              </a:rPr>
              <a:t>Found method which performed best (Decision Tree)</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Identified the problem, Collected and cleaned data, identified patterns and correlation, visualized data</a:t>
            </a:r>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Github URL: https://github.com/Yayan57/IBM-data-Science-Professional-Certificate-Capstone/blob/main/SpaceX_Machine%20Learning%20Prediction_Part_5.ipynb</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20" name="Google Shape;220;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16"/>
          <p:cNvSpPr txBox="1"/>
          <p:nvPr/>
        </p:nvSpPr>
        <p:spPr>
          <a:xfrm>
            <a:off x="841125" y="1807304"/>
            <a:ext cx="10334100" cy="45138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sz="2200">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Found that the </a:t>
            </a:r>
            <a:r>
              <a:rPr lang="en-US" sz="2200">
                <a:solidFill>
                  <a:srgbClr val="292929"/>
                </a:solidFill>
              </a:rPr>
              <a:t>KSC LC - 39A launch site was the best launch site regardless of payload site</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Found that Decision Tree was the best classification model</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The predictive analysis results were at best 88% correct with a depth of 6</a:t>
            </a:r>
            <a:endParaRPr sz="2200">
              <a:solidFill>
                <a:srgbClr val="292929"/>
              </a:solidFill>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27" name="Google Shape;227;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229" name="Google Shape;229;p16"/>
          <p:cNvPicPr preferRelativeResize="0"/>
          <p:nvPr/>
        </p:nvPicPr>
        <p:blipFill>
          <a:blip r:embed="rId4">
            <a:alphaModFix/>
          </a:blip>
          <a:stretch>
            <a:fillRect/>
          </a:stretch>
        </p:blipFill>
        <p:spPr>
          <a:xfrm>
            <a:off x="8056202" y="3176926"/>
            <a:ext cx="3401774" cy="2010751"/>
          </a:xfrm>
          <a:prstGeom prst="rect">
            <a:avLst/>
          </a:prstGeom>
          <a:noFill/>
          <a:ln>
            <a:noFill/>
          </a:ln>
        </p:spPr>
      </p:pic>
      <p:pic>
        <p:nvPicPr>
          <p:cNvPr id="230" name="Google Shape;230;p16"/>
          <p:cNvPicPr preferRelativeResize="0"/>
          <p:nvPr/>
        </p:nvPicPr>
        <p:blipFill>
          <a:blip r:embed="rId5">
            <a:alphaModFix/>
          </a:blip>
          <a:stretch>
            <a:fillRect/>
          </a:stretch>
        </p:blipFill>
        <p:spPr>
          <a:xfrm>
            <a:off x="4781300" y="3429003"/>
            <a:ext cx="3139451" cy="1840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18"/>
          <p:cNvSpPr txBox="1"/>
          <p:nvPr>
            <p:ph idx="1" type="body"/>
          </p:nvPr>
        </p:nvSpPr>
        <p:spPr>
          <a:xfrm>
            <a:off x="864973" y="2057400"/>
            <a:ext cx="3932238" cy="3811588"/>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shows the number of flights that were taken at each launch site. </a:t>
            </a:r>
            <a:endParaRPr/>
          </a:p>
        </p:txBody>
      </p:sp>
      <p:sp>
        <p:nvSpPr>
          <p:cNvPr id="242" name="Google Shape;242;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43" name="Google Shape;243;p18"/>
          <p:cNvPicPr preferRelativeResize="0"/>
          <p:nvPr/>
        </p:nvPicPr>
        <p:blipFill>
          <a:blip r:embed="rId4">
            <a:alphaModFix/>
          </a:blip>
          <a:stretch>
            <a:fillRect/>
          </a:stretch>
        </p:blipFill>
        <p:spPr>
          <a:xfrm>
            <a:off x="4949601" y="1536651"/>
            <a:ext cx="6635724" cy="433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19"/>
          <p:cNvSpPr txBox="1"/>
          <p:nvPr>
            <p:ph idx="1" type="body"/>
          </p:nvPr>
        </p:nvSpPr>
        <p:spPr>
          <a:xfrm>
            <a:off x="770000" y="4358500"/>
            <a:ext cx="10131900" cy="1522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Font typeface="Arial"/>
              <a:buChar char="●"/>
            </a:pPr>
            <a:r>
              <a:rPr lang="en-US" sz="2200">
                <a:solidFill>
                  <a:srgbClr val="292929"/>
                </a:solidFill>
              </a:rPr>
              <a:t>A scatter plot that shows the relationship between the launch sites and the mass of the payload in kg. </a:t>
            </a:r>
            <a:endParaRPr/>
          </a:p>
        </p:txBody>
      </p:sp>
      <p:sp>
        <p:nvSpPr>
          <p:cNvPr id="250" name="Google Shape;250;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51" name="Google Shape;251;p19"/>
          <p:cNvPicPr preferRelativeResize="0"/>
          <p:nvPr/>
        </p:nvPicPr>
        <p:blipFill>
          <a:blip r:embed="rId4">
            <a:alphaModFix/>
          </a:blip>
          <a:stretch>
            <a:fillRect/>
          </a:stretch>
        </p:blipFill>
        <p:spPr>
          <a:xfrm>
            <a:off x="84200" y="1775224"/>
            <a:ext cx="11887201" cy="23333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 bar plot that is showing the success rate of all of the different orbit types on a scale of 0 to 1 and a interval of .2</a:t>
            </a:r>
            <a:endParaRPr/>
          </a:p>
        </p:txBody>
      </p:sp>
      <p:sp>
        <p:nvSpPr>
          <p:cNvPr id="258" name="Google Shape;258;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59" name="Google Shape;259;p20"/>
          <p:cNvPicPr preferRelativeResize="0"/>
          <p:nvPr/>
        </p:nvPicPr>
        <p:blipFill>
          <a:blip r:embed="rId4">
            <a:alphaModFix/>
          </a:blip>
          <a:stretch>
            <a:fillRect/>
          </a:stretch>
        </p:blipFill>
        <p:spPr>
          <a:xfrm>
            <a:off x="4854649" y="1240099"/>
            <a:ext cx="7184951" cy="4621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21"/>
          <p:cNvSpPr txBox="1"/>
          <p:nvPr>
            <p:ph idx="1" type="body"/>
          </p:nvPr>
        </p:nvSpPr>
        <p:spPr>
          <a:xfrm>
            <a:off x="770011" y="2069756"/>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 scatter plot that shows the trend of the orbit type to the flight number showing how the orbit type changes as the flight number increases. </a:t>
            </a:r>
            <a:endParaRPr/>
          </a:p>
        </p:txBody>
      </p:sp>
      <p:sp>
        <p:nvSpPr>
          <p:cNvPr id="266" name="Google Shape;266;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67" name="Google Shape;267;p21"/>
          <p:cNvPicPr preferRelativeResize="0"/>
          <p:nvPr/>
        </p:nvPicPr>
        <p:blipFill>
          <a:blip r:embed="rId4">
            <a:alphaModFix/>
          </a:blip>
          <a:stretch>
            <a:fillRect/>
          </a:stretch>
        </p:blipFill>
        <p:spPr>
          <a:xfrm>
            <a:off x="4813474" y="1659012"/>
            <a:ext cx="6721122" cy="4633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 scatter plot that shows the relationship of the payload mass in kilograms to the type of orbit that the payload is sent towards. </a:t>
            </a:r>
            <a:endParaRPr/>
          </a:p>
        </p:txBody>
      </p:sp>
      <p:sp>
        <p:nvSpPr>
          <p:cNvPr id="274" name="Google Shape;274;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75" name="Google Shape;275;p22"/>
          <p:cNvPicPr preferRelativeResize="0"/>
          <p:nvPr/>
        </p:nvPicPr>
        <p:blipFill>
          <a:blip r:embed="rId4">
            <a:alphaModFix/>
          </a:blip>
          <a:stretch>
            <a:fillRect/>
          </a:stretch>
        </p:blipFill>
        <p:spPr>
          <a:xfrm>
            <a:off x="4854649" y="1240099"/>
            <a:ext cx="6759849" cy="4633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 line plot that is showing the trend of the increasing success rate of flights to the year from 0 to 1 in intervals of .2</a:t>
            </a:r>
            <a:endParaRPr/>
          </a:p>
        </p:txBody>
      </p:sp>
      <p:sp>
        <p:nvSpPr>
          <p:cNvPr id="282" name="Google Shape;282;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83" name="Google Shape;283;p23"/>
          <p:cNvPicPr preferRelativeResize="0"/>
          <p:nvPr/>
        </p:nvPicPr>
        <p:blipFill>
          <a:blip r:embed="rId4">
            <a:alphaModFix/>
          </a:blip>
          <a:stretch>
            <a:fillRect/>
          </a:stretch>
        </p:blipFill>
        <p:spPr>
          <a:xfrm>
            <a:off x="4830199" y="1487074"/>
            <a:ext cx="6627771" cy="4633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names of the unique launch sites</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%sql SELECT DISTINCT "Launch_Site" FROM SPACEXTABLE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finds all distinct launch sites from the table SPACEXTABLE</a:t>
            </a:r>
            <a:endParaRPr sz="2200">
              <a:solidFill>
                <a:srgbClr val="292929"/>
              </a:solidFill>
            </a:endParaRPr>
          </a:p>
        </p:txBody>
      </p:sp>
      <p:sp>
        <p:nvSpPr>
          <p:cNvPr id="290" name="Google Shape;290;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graphicFrame>
        <p:nvGraphicFramePr>
          <p:cNvPr id="291" name="Google Shape;291;p24"/>
          <p:cNvGraphicFramePr/>
          <p:nvPr/>
        </p:nvGraphicFramePr>
        <p:xfrm>
          <a:off x="952500" y="2476500"/>
          <a:ext cx="3000000" cy="3000000"/>
        </p:xfrm>
        <a:graphic>
          <a:graphicData uri="http://schemas.openxmlformats.org/drawingml/2006/table">
            <a:tbl>
              <a:tblPr>
                <a:noFill/>
                <a:tableStyleId>{AC44805A-6E9A-4B83-8C15-01AEBF1FBD58}</a:tableStyleId>
              </a:tblPr>
              <a:tblGrid>
                <a:gridCol w="2743200"/>
              </a:tblGrid>
              <a:tr h="380675">
                <a:tc>
                  <a:txBody>
                    <a:bodyPr/>
                    <a:lstStyle/>
                    <a:p>
                      <a:pPr indent="0" lvl="0" marL="0" rtl="0" algn="l">
                        <a:spcBef>
                          <a:spcPts val="0"/>
                        </a:spcBef>
                        <a:spcAft>
                          <a:spcPts val="0"/>
                        </a:spcAft>
                        <a:buNone/>
                      </a:pPr>
                      <a:r>
                        <a:rPr lang="en-US"/>
                        <a:t>Launch_Site</a:t>
                      </a:r>
                      <a:endParaRPr/>
                    </a:p>
                  </a:txBody>
                  <a:tcPr marT="91425" marB="91425" marR="91425" marL="91425"/>
                </a:tc>
              </a:tr>
              <a:tr h="380675">
                <a:tc>
                  <a:txBody>
                    <a:bodyPr/>
                    <a:lstStyle/>
                    <a:p>
                      <a:pPr indent="0" lvl="0" marL="0" rtl="0" algn="l">
                        <a:spcBef>
                          <a:spcPts val="0"/>
                        </a:spcBef>
                        <a:spcAft>
                          <a:spcPts val="0"/>
                        </a:spcAft>
                        <a:buNone/>
                      </a:pPr>
                      <a:r>
                        <a:rPr lang="en-US"/>
                        <a:t>CCAFS LC-40</a:t>
                      </a:r>
                      <a:endParaRPr/>
                    </a:p>
                  </a:txBody>
                  <a:tcPr marT="91425" marB="91425" marR="91425" marL="91425"/>
                </a:tc>
              </a:tr>
              <a:tr h="380675">
                <a:tc>
                  <a:txBody>
                    <a:bodyPr/>
                    <a:lstStyle/>
                    <a:p>
                      <a:pPr indent="0" lvl="0" marL="0" rtl="0" algn="l">
                        <a:spcBef>
                          <a:spcPts val="0"/>
                        </a:spcBef>
                        <a:spcAft>
                          <a:spcPts val="0"/>
                        </a:spcAft>
                        <a:buNone/>
                      </a:pPr>
                      <a:r>
                        <a:rPr lang="en-US"/>
                        <a:t>VAFB SLC-4E</a:t>
                      </a:r>
                      <a:endParaRPr/>
                    </a:p>
                  </a:txBody>
                  <a:tcPr marT="91425" marB="91425" marR="91425" marL="91425"/>
                </a:tc>
              </a:tr>
              <a:tr h="380675">
                <a:tc>
                  <a:txBody>
                    <a:bodyPr/>
                    <a:lstStyle/>
                    <a:p>
                      <a:pPr indent="0" lvl="0" marL="0" rtl="0" algn="l">
                        <a:spcBef>
                          <a:spcPts val="0"/>
                        </a:spcBef>
                        <a:spcAft>
                          <a:spcPts val="0"/>
                        </a:spcAft>
                        <a:buNone/>
                      </a:pPr>
                      <a:r>
                        <a:rPr lang="en-US"/>
                        <a:t>KSC LC-39A</a:t>
                      </a:r>
                      <a:endParaRPr/>
                    </a:p>
                  </a:txBody>
                  <a:tcPr marT="91425" marB="91425" marR="91425" marL="91425"/>
                </a:tc>
              </a:tr>
              <a:tr h="380675">
                <a:tc>
                  <a:txBody>
                    <a:bodyPr/>
                    <a:lstStyle/>
                    <a:p>
                      <a:pPr indent="0" lvl="0" marL="0" rtl="0" algn="l">
                        <a:spcBef>
                          <a:spcPts val="0"/>
                        </a:spcBef>
                        <a:spcAft>
                          <a:spcPts val="0"/>
                        </a:spcAft>
                        <a:buNone/>
                      </a:pPr>
                      <a:r>
                        <a:rPr lang="en-US"/>
                        <a:t>CCAFS SLC-40</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25"/>
          <p:cNvSpPr txBox="1"/>
          <p:nvPr>
            <p:ph idx="1" type="body"/>
          </p:nvPr>
        </p:nvSpPr>
        <p:spPr>
          <a:xfrm>
            <a:off x="769999" y="1334151"/>
            <a:ext cx="10340400" cy="4842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5 records where launch sites begin with `CCA`</a:t>
            </a:r>
            <a:endParaRPr sz="2200">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%sql SELECT * FROM SPACEXTABLE WHERE "Launch_Site" LIKE 'CCA%' LIMIT 5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selects the 1st 5 items from the SPACEXTABLE where the launch site starts with the characters CCA and can have any characters after that</a:t>
            </a:r>
            <a:endParaRPr sz="2200">
              <a:solidFill>
                <a:srgbClr val="292929"/>
              </a:solidFill>
            </a:endParaRPr>
          </a:p>
        </p:txBody>
      </p:sp>
      <p:sp>
        <p:nvSpPr>
          <p:cNvPr id="298" name="Google Shape;298;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9" name="Google Shape;299;p25"/>
          <p:cNvPicPr preferRelativeResize="0"/>
          <p:nvPr/>
        </p:nvPicPr>
        <p:blipFill>
          <a:blip r:embed="rId4">
            <a:alphaModFix/>
          </a:blip>
          <a:stretch>
            <a:fillRect/>
          </a:stretch>
        </p:blipFill>
        <p:spPr>
          <a:xfrm>
            <a:off x="1369051" y="1743100"/>
            <a:ext cx="6665024" cy="2049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payload carried by boosters from NASA</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Total Payload Mass: 45596</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%sql SELECT SUM("PAYLOAD_MASS__KG_") AS TotalPayloadMass FROM SPACEXTABLE WHERE "Customer" = "NASA (CRS)"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Selects all of the Payload mass rows in the table SPACEXTABLE only on the rows where the customer is set as NASA takes these rows and sums them</a:t>
            </a:r>
            <a:endParaRPr sz="2200">
              <a:solidFill>
                <a:srgbClr val="292929"/>
              </a:solidFill>
            </a:endParaRPr>
          </a:p>
        </p:txBody>
      </p:sp>
      <p:sp>
        <p:nvSpPr>
          <p:cNvPr id="306" name="Google Shape;306;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average payload mass carried by booster version F9 v1.1</a:t>
            </a:r>
            <a:endParaRPr sz="2200">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Average Payload Mass: 2928.4</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%sql SELECT AVG("PAYLOAD_MASS__KG_") AS AveragePayloadMass FROM SPACEXTABLE WHERE "Booster_Version" = "F9 v1.1"</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takes the average of all of the rows from the table SPACEXTABLE where the booster version is set to F9 v1.1 </a:t>
            </a:r>
            <a:endParaRPr sz="2200">
              <a:solidFill>
                <a:srgbClr val="292929"/>
              </a:solidFill>
            </a:endParaRPr>
          </a:p>
        </p:txBody>
      </p:sp>
      <p:sp>
        <p:nvSpPr>
          <p:cNvPr id="313" name="Google Shape;313;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dates of the first successful landing outcome on ground pad</a:t>
            </a:r>
            <a:endParaRPr sz="2200">
              <a:solidFill>
                <a:srgbClr val="292929"/>
              </a:solidFill>
              <a:latin typeface="Arial"/>
              <a:ea typeface="Arial"/>
              <a:cs typeface="Arial"/>
              <a:sym typeface="Arial"/>
            </a:endParaRPr>
          </a:p>
          <a:p>
            <a:pPr indent="-368300" lvl="1" marL="914400" rtl="0" algn="l">
              <a:spcBef>
                <a:spcPts val="0"/>
              </a:spcBef>
              <a:spcAft>
                <a:spcPts val="0"/>
              </a:spcAft>
              <a:buClr>
                <a:srgbClr val="292929"/>
              </a:buClr>
              <a:buSzPts val="2200"/>
              <a:buChar char="○"/>
            </a:pPr>
            <a:r>
              <a:rPr lang="en-US" sz="2200">
                <a:solidFill>
                  <a:srgbClr val="292929"/>
                </a:solidFill>
              </a:rPr>
              <a:t>first successful landing: 2018-07-22</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368300" lvl="1" marL="914400" rtl="0" algn="l">
              <a:spcBef>
                <a:spcPts val="1400"/>
              </a:spcBef>
              <a:spcAft>
                <a:spcPts val="0"/>
              </a:spcAft>
              <a:buClr>
                <a:srgbClr val="292929"/>
              </a:buClr>
              <a:buSzPts val="2200"/>
              <a:buChar char="○"/>
            </a:pPr>
            <a:r>
              <a:rPr lang="en-US" sz="2200">
                <a:solidFill>
                  <a:srgbClr val="292929"/>
                </a:solidFill>
              </a:rPr>
              <a:t>%sql SELECT MIN("Date") AS FirstSuccesfulLanding FROM SPACEXTABLE WHERE "Landing_Outcome" = "Success"</a:t>
            </a:r>
            <a:endParaRPr sz="2200">
              <a:solidFill>
                <a:srgbClr val="292929"/>
              </a:solidFill>
            </a:endParaRPr>
          </a:p>
          <a:p>
            <a:pPr indent="-368300" lvl="1" marL="914400" rtl="0" algn="l">
              <a:spcBef>
                <a:spcPts val="1400"/>
              </a:spcBef>
              <a:spcAft>
                <a:spcPts val="0"/>
              </a:spcAft>
              <a:buClr>
                <a:srgbClr val="292929"/>
              </a:buClr>
              <a:buSzPts val="2200"/>
              <a:buChar char="○"/>
            </a:pPr>
            <a:r>
              <a:rPr lang="en-US" sz="2200">
                <a:solidFill>
                  <a:srgbClr val="292929"/>
                </a:solidFill>
              </a:rPr>
              <a:t>finds the minimum date from the table SPACEXTABLE where the row landing outcome is set to success</a:t>
            </a:r>
            <a:endParaRPr sz="2200">
              <a:solidFill>
                <a:srgbClr val="292929"/>
              </a:solidFill>
            </a:endParaRPr>
          </a:p>
        </p:txBody>
      </p:sp>
      <p:sp>
        <p:nvSpPr>
          <p:cNvPr id="320" name="Google Shape;32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368300" lvl="1" marL="914400" rtl="0" algn="l">
              <a:spcBef>
                <a:spcPts val="1400"/>
              </a:spcBef>
              <a:spcAft>
                <a:spcPts val="0"/>
              </a:spcAft>
              <a:buClr>
                <a:srgbClr val="292929"/>
              </a:buClr>
              <a:buSzPts val="2200"/>
              <a:buChar char="○"/>
            </a:pPr>
            <a:r>
              <a:rPr lang="en-US" sz="1800">
                <a:solidFill>
                  <a:srgbClr val="292929"/>
                </a:solidFill>
              </a:rPr>
              <a:t>Booster Version: F9 FT B1022, F9 FT B1026, F9 FT B1021.2, F9 FT B1031.2</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349250" lvl="1" marL="914400" marR="0" rtl="0" algn="l">
              <a:lnSpc>
                <a:spcPct val="100000"/>
              </a:lnSpc>
              <a:spcBef>
                <a:spcPts val="1400"/>
              </a:spcBef>
              <a:spcAft>
                <a:spcPts val="0"/>
              </a:spcAft>
              <a:buClr>
                <a:srgbClr val="292929"/>
              </a:buClr>
              <a:buSzPts val="1900"/>
              <a:buChar char="○"/>
            </a:pPr>
            <a:r>
              <a:rPr lang="en-US" sz="1900">
                <a:solidFill>
                  <a:srgbClr val="292929"/>
                </a:solidFill>
              </a:rPr>
              <a:t>%sql SELECT "Booster_Version" AS 'Booster Version' FROM SPACEXTABLE WHERE "Landing_Outcome" = 'Success (drone ship)' AND "PAYLOAD_MASS__KG_" &gt; 4000 AND "PAYLOAD_MASS__KG_" &lt; 6000</a:t>
            </a:r>
            <a:endParaRPr sz="1900">
              <a:solidFill>
                <a:srgbClr val="292929"/>
              </a:solidFill>
            </a:endParaRPr>
          </a:p>
          <a:p>
            <a:pPr indent="-349250" lvl="1" marL="914400" marR="0" rtl="0" algn="l">
              <a:lnSpc>
                <a:spcPct val="100000"/>
              </a:lnSpc>
              <a:spcBef>
                <a:spcPts val="1400"/>
              </a:spcBef>
              <a:spcAft>
                <a:spcPts val="0"/>
              </a:spcAft>
              <a:buClr>
                <a:srgbClr val="292929"/>
              </a:buClr>
              <a:buSzPts val="1900"/>
              <a:buChar char="○"/>
            </a:pPr>
            <a:r>
              <a:rPr lang="en-US" sz="1900">
                <a:solidFill>
                  <a:srgbClr val="292929"/>
                </a:solidFill>
              </a:rPr>
              <a:t>selects the booster version from the SPACEXTABLE where the landing outcome is set to success(drone ship) and the payload mass is more than 4000 lbs and less than 6000 lbs</a:t>
            </a:r>
            <a:endParaRPr sz="1900">
              <a:solidFill>
                <a:srgbClr val="292929"/>
              </a:solidFill>
            </a:endParaRPr>
          </a:p>
        </p:txBody>
      </p:sp>
      <p:sp>
        <p:nvSpPr>
          <p:cNvPr id="327" name="Google Shape;327;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0" y="1460533"/>
            <a:ext cx="10326600" cy="4799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200">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Used a mixture of quantitative methodology and historical research in order to </a:t>
            </a:r>
            <a:r>
              <a:rPr lang="en-US" sz="2200">
                <a:solidFill>
                  <a:srgbClr val="292929"/>
                </a:solidFill>
              </a:rPr>
              <a:t>find</a:t>
            </a:r>
            <a:r>
              <a:rPr lang="en-US" sz="2200">
                <a:solidFill>
                  <a:srgbClr val="292929"/>
                </a:solidFill>
              </a:rPr>
              <a:t> the success rates of SpaceX launches across the different launch sites with varying payload sizes. This gave me a educated understanding of the trends supported by the statistical data </a:t>
            </a:r>
            <a:r>
              <a:rPr lang="en-US" sz="2200">
                <a:solidFill>
                  <a:srgbClr val="292929"/>
                </a:solidFill>
              </a:rPr>
              <a:t>publicly</a:t>
            </a:r>
            <a:r>
              <a:rPr lang="en-US" sz="2200">
                <a:solidFill>
                  <a:srgbClr val="292929"/>
                </a:solidFill>
              </a:rPr>
              <a:t> available.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Discovered that Launch site KSC LC - 39A based in the kennedy space center had the highest rate of success among the launch sites, and launch site CCAFS SLC-40 had the lowest success rate among the launch sites. I also found that as the payload weight increased the rate of success decreased. </a:t>
            </a:r>
            <a:endParaRPr sz="2200">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3" name="Google Shape;333;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number of successful and failure mission outcomes</a:t>
            </a:r>
            <a:endParaRPr sz="2200">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Mission Outcome: Failure (in flight) - 1, Success - 99, Success (payload status unclear) - 1</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%sql SELECT "Mission_Outcome", COUNT(*) AS Total FROM SPACEXTABLE GROUP BY "Mission_Outcome"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counts the mission outcomes from each row in SPACEXTABLE</a:t>
            </a:r>
            <a:endParaRPr sz="2200">
              <a:solidFill>
                <a:srgbClr val="292929"/>
              </a:solidFill>
            </a:endParaRPr>
          </a:p>
        </p:txBody>
      </p:sp>
      <p:sp>
        <p:nvSpPr>
          <p:cNvPr id="334" name="Google Shape;334;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3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mass</a:t>
            </a:r>
            <a:endParaRPr sz="2200">
              <a:solidFill>
                <a:srgbClr val="292929"/>
              </a:solidFill>
              <a:latin typeface="Arial"/>
              <a:ea typeface="Arial"/>
              <a:cs typeface="Arial"/>
              <a:sym typeface="Arial"/>
            </a:endParaRPr>
          </a:p>
          <a:p>
            <a:pPr indent="-368300" lvl="1" marL="914400" rtl="0" algn="l">
              <a:spcBef>
                <a:spcPts val="0"/>
              </a:spcBef>
              <a:spcAft>
                <a:spcPts val="0"/>
              </a:spcAft>
              <a:buClr>
                <a:srgbClr val="292929"/>
              </a:buClr>
              <a:buSzPts val="2200"/>
              <a:buChar char="○"/>
            </a:pPr>
            <a:r>
              <a:rPr lang="en-US" sz="2200">
                <a:solidFill>
                  <a:srgbClr val="292929"/>
                </a:solidFill>
              </a:rPr>
              <a:t>Booster_Version: F9 B5 B1048.4, F9 B5 B1049.4, F9 B5 B1051.3, F9 B5 B1056.4, F9 B5 B1048</a:t>
            </a:r>
            <a:r>
              <a:rPr lang="en-US" sz="2200">
                <a:solidFill>
                  <a:srgbClr val="292929"/>
                </a:solidFill>
              </a:rPr>
              <a:t>.5, </a:t>
            </a:r>
            <a:r>
              <a:rPr lang="en-US" sz="2200">
                <a:solidFill>
                  <a:srgbClr val="292929"/>
                </a:solidFill>
              </a:rPr>
              <a:t>F9 B5 B1051.4, F9 B5 B1049.5, F9 B5 B1060.2, F9 B5 B1058.3, F9 B5 B1051.6, F9 B5 B1060.3, F9 B5 B1049.7</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%sql SELECT "Booster_Version" FROM SPACEXTABLE WHERE "PAYLOAD_MASS__KG_" = (SELECT MAX("PAYLOAD_MASS__KG_") FROM SPACEXTABLE)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Selects the booster versions where the booster has carries the max payload size from the SPACEXTABLE</a:t>
            </a:r>
            <a:endParaRPr sz="2200">
              <a:solidFill>
                <a:srgbClr val="292929"/>
              </a:solidFill>
            </a:endParaRPr>
          </a:p>
        </p:txBody>
      </p:sp>
      <p:sp>
        <p:nvSpPr>
          <p:cNvPr id="341" name="Google Shape;341;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7" name="Google Shape;347;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a:p>
          <a:p>
            <a:pPr indent="-317500" lvl="1" marL="914400" rtl="0" algn="l">
              <a:spcBef>
                <a:spcPts val="0"/>
              </a:spcBef>
              <a:spcAft>
                <a:spcPts val="0"/>
              </a:spcAft>
              <a:buSzPts val="1400"/>
              <a:buChar char="○"/>
            </a:pPr>
            <a:r>
              <a:rPr lang="en-US"/>
              <a:t>Month	Landing_Outcome	Booster_Version	Launch_Site</a:t>
            </a:r>
            <a:endParaRPr/>
          </a:p>
          <a:p>
            <a:pPr indent="-317500" lvl="1" marL="914400" rtl="0" algn="l">
              <a:spcBef>
                <a:spcPts val="0"/>
              </a:spcBef>
              <a:spcAft>
                <a:spcPts val="0"/>
              </a:spcAft>
              <a:buSzPts val="1400"/>
              <a:buChar char="○"/>
            </a:pPr>
            <a:r>
              <a:rPr lang="en-US"/>
              <a:t>January	Failure (drone ship)	F9 v1.1 B1012	CCAFS LC-40</a:t>
            </a:r>
            <a:endParaRPr/>
          </a:p>
          <a:p>
            <a:pPr indent="-317500" lvl="1" marL="914400" rtl="0" algn="l">
              <a:spcBef>
                <a:spcPts val="0"/>
              </a:spcBef>
              <a:spcAft>
                <a:spcPts val="0"/>
              </a:spcAft>
              <a:buSzPts val="1400"/>
              <a:buChar char="○"/>
            </a:pPr>
            <a:r>
              <a:rPr lang="en-US"/>
              <a:t>April	Failure (drone ship)	F9 v1.1 B1015	CCAFS LC-40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311150" lvl="1" marL="914400" marR="0" rtl="0" algn="l">
              <a:lnSpc>
                <a:spcPct val="100000"/>
              </a:lnSpc>
              <a:spcBef>
                <a:spcPts val="1400"/>
              </a:spcBef>
              <a:spcAft>
                <a:spcPts val="0"/>
              </a:spcAft>
              <a:buClr>
                <a:srgbClr val="292929"/>
              </a:buClr>
              <a:buSzPts val="1300"/>
              <a:buChar char="○"/>
            </a:pPr>
            <a:r>
              <a:rPr lang="en-US" sz="1300">
                <a:solidFill>
                  <a:srgbClr val="292929"/>
                </a:solidFill>
              </a:rPr>
              <a:t>%sql SELECT CASE substr("Date", 6, 2) WHEN '01' THEN 'January' WHEN '02' THEN 'February' WHEN '03' THEN 'March' WHEN '04' THEN 'April' WHEN '05' THEN 'May' WHEN '06' THEN 'June' WHEN '07' THEN 'July' WHEN '08' THEN 'August' WHEN '09' THEN 'September' WHEN '10' THEN 'October' WHEN '11' THEN 'November' WHEN '12' THEN 'December' END AS Month, "Landing_Outcome", "Booster_Version", "Launch_Site" FROM SPACEXTABLE WHERE substr("Date", 1, 4) = '2015' AND "Landing_Outcome" = 'Failure (drone ship)';</a:t>
            </a:r>
            <a:endParaRPr sz="1300">
              <a:solidFill>
                <a:srgbClr val="292929"/>
              </a:solidFill>
            </a:endParaRPr>
          </a:p>
          <a:p>
            <a:pPr indent="-311150" lvl="1" marL="914400" marR="0" rtl="0" algn="l">
              <a:lnSpc>
                <a:spcPct val="100000"/>
              </a:lnSpc>
              <a:spcBef>
                <a:spcPts val="1400"/>
              </a:spcBef>
              <a:spcAft>
                <a:spcPts val="0"/>
              </a:spcAft>
              <a:buClr>
                <a:srgbClr val="292929"/>
              </a:buClr>
              <a:buSzPts val="1300"/>
              <a:buChar char="○"/>
            </a:pPr>
            <a:r>
              <a:rPr lang="en-US" sz="1300">
                <a:solidFill>
                  <a:srgbClr val="292929"/>
                </a:solidFill>
              </a:rPr>
              <a:t>This SQL query extracts the month name, landing outcome, booster version, and launch site from the SPACEXTABLE for records where the launch date is in the year 2015 and the landing outcome is 'Failure (drone ship)'</a:t>
            </a:r>
            <a:endParaRPr sz="1300">
              <a:solidFill>
                <a:srgbClr val="292929"/>
              </a:solidFill>
            </a:endParaRPr>
          </a:p>
        </p:txBody>
      </p:sp>
      <p:sp>
        <p:nvSpPr>
          <p:cNvPr id="348" name="Google Shape;348;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4" name="Google Shape;354;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sz="2200">
              <a:solidFill>
                <a:srgbClr val="292929"/>
              </a:solidFill>
              <a:latin typeface="Arial"/>
              <a:ea typeface="Arial"/>
              <a:cs typeface="Arial"/>
              <a:sym typeface="Arial"/>
            </a:endParaRPr>
          </a:p>
          <a:p>
            <a:pPr indent="-336550" lvl="1" marL="914400" rtl="0" algn="l">
              <a:spcBef>
                <a:spcPts val="0"/>
              </a:spcBef>
              <a:spcAft>
                <a:spcPts val="0"/>
              </a:spcAft>
              <a:buClr>
                <a:srgbClr val="292929"/>
              </a:buClr>
              <a:buSzPts val="1700"/>
              <a:buChar char="○"/>
            </a:pPr>
            <a:r>
              <a:rPr lang="en-US" sz="1700">
                <a:solidFill>
                  <a:srgbClr val="292929"/>
                </a:solidFill>
              </a:rPr>
              <a:t>Landing_Outcome OutcomeCount No attempt 10 Success (drone ship) 5 Failure (drone ship) 5 Success (ground pad) 3 Controlled (ocean) 3 Uncontrolled (ocean) 2 Failure (parachute) 2 Precluded (drone ship) 1</a:t>
            </a:r>
            <a:endParaRPr sz="17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336550" lvl="1" marL="914400" marR="0" rtl="0" algn="l">
              <a:lnSpc>
                <a:spcPct val="100000"/>
              </a:lnSpc>
              <a:spcBef>
                <a:spcPts val="1400"/>
              </a:spcBef>
              <a:spcAft>
                <a:spcPts val="0"/>
              </a:spcAft>
              <a:buClr>
                <a:srgbClr val="292929"/>
              </a:buClr>
              <a:buSzPts val="1700"/>
              <a:buChar char="○"/>
            </a:pPr>
            <a:r>
              <a:rPr lang="en-US" sz="1700">
                <a:solidFill>
                  <a:srgbClr val="292929"/>
                </a:solidFill>
              </a:rPr>
              <a:t>%sql SELECT "Landing_Outcome", COUNT(*) AS OutcomeCount FROM SPACEXTABLE WHERE "Date" BETWEEN '2010-06-04' AND '2017-03-20' GROUP BY "Landing_Outcome" ORDER BY OutcomeCount DESC</a:t>
            </a:r>
            <a:endParaRPr sz="1700">
              <a:solidFill>
                <a:srgbClr val="292929"/>
              </a:solidFill>
            </a:endParaRPr>
          </a:p>
          <a:p>
            <a:pPr indent="-336550" lvl="1" marL="914400" marR="0" rtl="0" algn="l">
              <a:lnSpc>
                <a:spcPct val="100000"/>
              </a:lnSpc>
              <a:spcBef>
                <a:spcPts val="1400"/>
              </a:spcBef>
              <a:spcAft>
                <a:spcPts val="0"/>
              </a:spcAft>
              <a:buClr>
                <a:srgbClr val="292929"/>
              </a:buClr>
              <a:buSzPts val="1700"/>
              <a:buChar char="○"/>
            </a:pPr>
            <a:r>
              <a:rPr lang="en-US" sz="1700">
                <a:solidFill>
                  <a:srgbClr val="292929"/>
                </a:solidFill>
              </a:rPr>
              <a:t>selects the count of each unique landing outcome from the SPACEXTABLE for records dated between June 4, 2010, and March 20, 2017, then orders the results in descending order by the count.</a:t>
            </a:r>
            <a:endParaRPr sz="1700">
              <a:solidFill>
                <a:srgbClr val="292929"/>
              </a:solidFill>
            </a:endParaRPr>
          </a:p>
        </p:txBody>
      </p:sp>
      <p:sp>
        <p:nvSpPr>
          <p:cNvPr id="355" name="Google Shape;355;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6" name="Google Shape;366;p35"/>
          <p:cNvSpPr txBox="1"/>
          <p:nvPr>
            <p:ph idx="1" type="body"/>
          </p:nvPr>
        </p:nvSpPr>
        <p:spPr>
          <a:xfrm>
            <a:off x="770000" y="5220053"/>
            <a:ext cx="9745500" cy="12072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image shows a map of the US where the locations of the different spacex launch sites are located.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67" name="Google Shape;367;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Locations</a:t>
            </a:r>
            <a:endParaRPr/>
          </a:p>
        </p:txBody>
      </p:sp>
      <p:pic>
        <p:nvPicPr>
          <p:cNvPr id="368" name="Google Shape;368;p35"/>
          <p:cNvPicPr preferRelativeResize="0"/>
          <p:nvPr/>
        </p:nvPicPr>
        <p:blipFill>
          <a:blip r:embed="rId4">
            <a:alphaModFix/>
          </a:blip>
          <a:stretch>
            <a:fillRect/>
          </a:stretch>
        </p:blipFill>
        <p:spPr>
          <a:xfrm>
            <a:off x="2100650" y="1421288"/>
            <a:ext cx="7400925" cy="3724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4" name="Google Shape;374;p36"/>
          <p:cNvSpPr txBox="1"/>
          <p:nvPr>
            <p:ph idx="1" type="body"/>
          </p:nvPr>
        </p:nvSpPr>
        <p:spPr>
          <a:xfrm>
            <a:off x="770000" y="4896217"/>
            <a:ext cx="9745500" cy="1280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Shows the outcomes of the CCAFS SLC-40 launch site. </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75" name="Google Shape;375;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Outcomes</a:t>
            </a:r>
            <a:endParaRPr/>
          </a:p>
        </p:txBody>
      </p:sp>
      <p:pic>
        <p:nvPicPr>
          <p:cNvPr id="376" name="Google Shape;376;p36"/>
          <p:cNvPicPr preferRelativeResize="0"/>
          <p:nvPr/>
        </p:nvPicPr>
        <p:blipFill>
          <a:blip r:embed="rId4">
            <a:alphaModFix/>
          </a:blip>
          <a:stretch>
            <a:fillRect/>
          </a:stretch>
        </p:blipFill>
        <p:spPr>
          <a:xfrm>
            <a:off x="2928975" y="1392499"/>
            <a:ext cx="6197651" cy="35037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37"/>
          <p:cNvSpPr txBox="1"/>
          <p:nvPr>
            <p:ph idx="1" type="body"/>
          </p:nvPr>
        </p:nvSpPr>
        <p:spPr>
          <a:xfrm>
            <a:off x="1401450" y="5096994"/>
            <a:ext cx="9563400" cy="1330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image shows the distance from the </a:t>
            </a:r>
            <a:r>
              <a:rPr lang="en-US" sz="2200">
                <a:solidFill>
                  <a:srgbClr val="292929"/>
                </a:solidFill>
              </a:rPr>
              <a:t>launch</a:t>
            </a:r>
            <a:r>
              <a:rPr lang="en-US" sz="2200">
                <a:solidFill>
                  <a:srgbClr val="292929"/>
                </a:solidFill>
              </a:rPr>
              <a:t> site CCAFS SLC-40 to the shore, the distance measures to .9 kilometers.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83" name="Google Shape;383;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Distance from Launch Site to Shore</a:t>
            </a:r>
            <a:endParaRPr/>
          </a:p>
        </p:txBody>
      </p:sp>
      <p:pic>
        <p:nvPicPr>
          <p:cNvPr id="384" name="Google Shape;384;p37"/>
          <p:cNvPicPr preferRelativeResize="0"/>
          <p:nvPr/>
        </p:nvPicPr>
        <p:blipFill>
          <a:blip r:embed="rId4">
            <a:alphaModFix/>
          </a:blip>
          <a:stretch>
            <a:fillRect/>
          </a:stretch>
        </p:blipFill>
        <p:spPr>
          <a:xfrm>
            <a:off x="2341625" y="1506050"/>
            <a:ext cx="7372350" cy="3457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5" name="Google Shape;395;p39"/>
          <p:cNvSpPr txBox="1"/>
          <p:nvPr>
            <p:ph idx="1" type="body"/>
          </p:nvPr>
        </p:nvSpPr>
        <p:spPr>
          <a:xfrm>
            <a:off x="543335" y="5322925"/>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pie chart shows the percentages of the successful launches were done by each site</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6" name="Google Shape;396;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Overall Successful Launches By Site</a:t>
            </a:r>
            <a:endParaRPr/>
          </a:p>
        </p:txBody>
      </p:sp>
      <p:pic>
        <p:nvPicPr>
          <p:cNvPr id="397" name="Google Shape;397;p39"/>
          <p:cNvPicPr preferRelativeResize="0"/>
          <p:nvPr/>
        </p:nvPicPr>
        <p:blipFill rotWithShape="1">
          <a:blip r:embed="rId4">
            <a:alphaModFix/>
          </a:blip>
          <a:srcRect b="0" l="1030" r="-1029" t="0"/>
          <a:stretch/>
        </p:blipFill>
        <p:spPr>
          <a:xfrm>
            <a:off x="2153637" y="1496075"/>
            <a:ext cx="7748325" cy="36459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93375" y="1431301"/>
            <a:ext cx="10399500" cy="4776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sz="2200">
              <a:solidFill>
                <a:srgbClr val="292929"/>
              </a:solidFill>
              <a:latin typeface="Arial"/>
              <a:ea typeface="Arial"/>
              <a:cs typeface="Arial"/>
              <a:sym typeface="Arial"/>
            </a:endParaRPr>
          </a:p>
          <a:p>
            <a:pPr indent="-368300" lvl="1" marL="914400" marR="0" rtl="0" algn="l">
              <a:lnSpc>
                <a:spcPct val="90000"/>
              </a:lnSpc>
              <a:spcBef>
                <a:spcPts val="0"/>
              </a:spcBef>
              <a:spcAft>
                <a:spcPts val="0"/>
              </a:spcAft>
              <a:buClr>
                <a:srgbClr val="292929"/>
              </a:buClr>
              <a:buSzPts val="2200"/>
              <a:buChar char="○"/>
            </a:pPr>
            <a:r>
              <a:rPr lang="en-US" sz="2200">
                <a:solidFill>
                  <a:srgbClr val="292929"/>
                </a:solidFill>
              </a:rPr>
              <a:t>This project took public data from the spacex websites and made a detailed analysis in order to understand the factors that influence launch success rates. By using the historical launch data, this project attempts to identify the patterns that can help inform future launches to hopefully improve success rates.</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If different locations result in different success rates in launches.</a:t>
            </a:r>
            <a:endParaRPr sz="2200">
              <a:solidFill>
                <a:srgbClr val="292929"/>
              </a:solidFil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If payload size affects the success rates of launches.</a:t>
            </a:r>
            <a:endParaRPr sz="2200">
              <a:solidFill>
                <a:srgbClr val="292929"/>
              </a:solidFil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If specific rockets have a higher success rate compared to others.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3" name="Google Shape;403;p40"/>
          <p:cNvSpPr txBox="1"/>
          <p:nvPr>
            <p:ph idx="1" type="body"/>
          </p:nvPr>
        </p:nvSpPr>
        <p:spPr>
          <a:xfrm>
            <a:off x="752000" y="4838692"/>
            <a:ext cx="10551600" cy="1588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 pie chart representing the success rate of the launch site KSC LC-39A, which has the highest success rate of all of the launch sites with a success rate of 76.9</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04" name="Google Shape;404;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with highest success ration</a:t>
            </a:r>
            <a:endParaRPr/>
          </a:p>
        </p:txBody>
      </p:sp>
      <p:pic>
        <p:nvPicPr>
          <p:cNvPr id="405" name="Google Shape;405;p40"/>
          <p:cNvPicPr preferRelativeResize="0"/>
          <p:nvPr/>
        </p:nvPicPr>
        <p:blipFill>
          <a:blip r:embed="rId4">
            <a:alphaModFix/>
          </a:blip>
          <a:stretch>
            <a:fillRect/>
          </a:stretch>
        </p:blipFill>
        <p:spPr>
          <a:xfrm>
            <a:off x="2143900" y="1392499"/>
            <a:ext cx="6869863" cy="34461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1" name="Google Shape;411;p41"/>
          <p:cNvSpPr txBox="1"/>
          <p:nvPr>
            <p:ph idx="1" type="body"/>
          </p:nvPr>
        </p:nvSpPr>
        <p:spPr>
          <a:xfrm>
            <a:off x="770000" y="4507643"/>
            <a:ext cx="10414800" cy="1669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 scatter plot that shows the relationship between the size of the payload and the outcome of the launch, the scatter plot shows that past a certain payload size that there is not a single successful launch.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12" name="Google Shape;412;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vs. Launch Outcome</a:t>
            </a:r>
            <a:endParaRPr/>
          </a:p>
        </p:txBody>
      </p:sp>
      <p:pic>
        <p:nvPicPr>
          <p:cNvPr id="413" name="Google Shape;413;p41"/>
          <p:cNvPicPr preferRelativeResize="0"/>
          <p:nvPr/>
        </p:nvPicPr>
        <p:blipFill>
          <a:blip r:embed="rId4">
            <a:alphaModFix/>
          </a:blip>
          <a:stretch>
            <a:fillRect/>
          </a:stretch>
        </p:blipFill>
        <p:spPr>
          <a:xfrm>
            <a:off x="3263013" y="1392499"/>
            <a:ext cx="5665982" cy="31151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Bar chart representing the accuracy of all of the different classification models, it was found that the decision tree was the best classification method for this particular data set. </a:t>
            </a:r>
            <a:endParaRPr/>
          </a:p>
        </p:txBody>
      </p:sp>
      <p:sp>
        <p:nvSpPr>
          <p:cNvPr id="425" name="Google Shape;425;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26" name="Google Shape;426;p43"/>
          <p:cNvPicPr preferRelativeResize="0"/>
          <p:nvPr/>
        </p:nvPicPr>
        <p:blipFill>
          <a:blip r:embed="rId4">
            <a:alphaModFix/>
          </a:blip>
          <a:stretch>
            <a:fillRect/>
          </a:stretch>
        </p:blipFill>
        <p:spPr>
          <a:xfrm>
            <a:off x="6218299" y="1816999"/>
            <a:ext cx="5067300" cy="4076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44"/>
          <p:cNvSpPr txBox="1"/>
          <p:nvPr>
            <p:ph idx="1" type="body"/>
          </p:nvPr>
        </p:nvSpPr>
        <p:spPr>
          <a:xfrm>
            <a:off x="770004" y="1998000"/>
            <a:ext cx="5887800" cy="3870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decision tree has the best confusion matrix because as you can see that out of the 18 cases when the class was true it predicted true in 11 out of 12 cases and when the class was false it predicted false in 5 out of 6 cases. </a:t>
            </a:r>
            <a:endParaRPr/>
          </a:p>
        </p:txBody>
      </p:sp>
      <p:sp>
        <p:nvSpPr>
          <p:cNvPr id="433" name="Google Shape;433;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34" name="Google Shape;434;p44"/>
          <p:cNvPicPr preferRelativeResize="0"/>
          <p:nvPr/>
        </p:nvPicPr>
        <p:blipFill>
          <a:blip r:embed="rId4">
            <a:alphaModFix/>
          </a:blip>
          <a:stretch>
            <a:fillRect/>
          </a:stretch>
        </p:blipFill>
        <p:spPr>
          <a:xfrm>
            <a:off x="6855850" y="1890325"/>
            <a:ext cx="4762500" cy="4086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45"/>
          <p:cNvSpPr txBox="1"/>
          <p:nvPr>
            <p:ph idx="1" type="body"/>
          </p:nvPr>
        </p:nvSpPr>
        <p:spPr>
          <a:xfrm>
            <a:off x="769992" y="1875050"/>
            <a:ext cx="102270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Conclusions:</a:t>
            </a:r>
            <a:endParaRPr/>
          </a:p>
          <a:p>
            <a:pPr indent="-368300" lvl="0" marL="457200" rtl="0" algn="l">
              <a:spcBef>
                <a:spcPts val="1400"/>
              </a:spcBef>
              <a:spcAft>
                <a:spcPts val="0"/>
              </a:spcAft>
              <a:buClr>
                <a:srgbClr val="292929"/>
              </a:buClr>
              <a:buSzPts val="2200"/>
              <a:buChar char="•"/>
            </a:pPr>
            <a:r>
              <a:rPr lang="en-US" sz="2200">
                <a:solidFill>
                  <a:srgbClr val="292929"/>
                </a:solidFill>
              </a:rPr>
              <a:t>Launch site KSC LC - 39A based in the kennedy space center had the highest rate of success among the launch sites</a:t>
            </a:r>
            <a:endParaRPr/>
          </a:p>
          <a:p>
            <a:pPr indent="-368300" lvl="0" marL="457200" rtl="0" algn="l">
              <a:spcBef>
                <a:spcPts val="1400"/>
              </a:spcBef>
              <a:spcAft>
                <a:spcPts val="0"/>
              </a:spcAft>
              <a:buClr>
                <a:srgbClr val="292929"/>
              </a:buClr>
              <a:buSzPts val="2200"/>
              <a:buChar char="•"/>
            </a:pPr>
            <a:r>
              <a:rPr lang="en-US" sz="2200">
                <a:solidFill>
                  <a:srgbClr val="292929"/>
                </a:solidFill>
              </a:rPr>
              <a:t>As the payload weight increased the rate of success decreased</a:t>
            </a:r>
            <a:endParaRPr/>
          </a:p>
          <a:p>
            <a:pPr indent="-368300" lvl="0" marL="457200" rtl="0" algn="l">
              <a:spcBef>
                <a:spcPts val="0"/>
              </a:spcBef>
              <a:spcAft>
                <a:spcPts val="0"/>
              </a:spcAft>
              <a:buClr>
                <a:srgbClr val="292929"/>
              </a:buClr>
              <a:buSzPts val="2200"/>
              <a:buChar char="•"/>
            </a:pPr>
            <a:r>
              <a:rPr lang="en-US" sz="2200">
                <a:solidFill>
                  <a:srgbClr val="292929"/>
                </a:solidFill>
              </a:rPr>
              <a:t>Decision Tree was the best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t>
            </a:r>
            <a:endParaRPr/>
          </a:p>
        </p:txBody>
      </p:sp>
      <p:sp>
        <p:nvSpPr>
          <p:cNvPr id="441" name="Google Shape;441;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Completed tasks and created functions in python as needed to meet the requirements of all labs and tasks in said labs. Example of completed task. </a:t>
            </a:r>
            <a:endParaRPr/>
          </a:p>
        </p:txBody>
      </p:sp>
      <p:sp>
        <p:nvSpPr>
          <p:cNvPr id="449" name="Google Shape;449;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pic>
        <p:nvPicPr>
          <p:cNvPr id="450" name="Google Shape;450;p46"/>
          <p:cNvPicPr preferRelativeResize="0"/>
          <p:nvPr/>
        </p:nvPicPr>
        <p:blipFill>
          <a:blip r:embed="rId4">
            <a:alphaModFix/>
          </a:blip>
          <a:stretch>
            <a:fillRect/>
          </a:stretch>
        </p:blipFill>
        <p:spPr>
          <a:xfrm>
            <a:off x="3313838" y="2571245"/>
            <a:ext cx="5564325" cy="3639599"/>
          </a:xfrm>
          <a:prstGeom prst="rect">
            <a:avLst/>
          </a:prstGeom>
          <a:noFill/>
          <a:ln>
            <a:noFill/>
          </a:ln>
        </p:spPr>
      </p:pic>
      <p:sp>
        <p:nvSpPr>
          <p:cNvPr id="451" name="Google Shape;451;p46"/>
          <p:cNvSpPr txBox="1"/>
          <p:nvPr/>
        </p:nvSpPr>
        <p:spPr>
          <a:xfrm>
            <a:off x="10414200" y="540775"/>
            <a:ext cx="18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03200" lvl="0" marL="228600" marR="0" rtl="0" algn="l">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Data collection methodology:</a:t>
            </a:r>
            <a:endParaRPr sz="100"/>
          </a:p>
          <a:p>
            <a:pPr indent="-203200" lvl="1" marL="685800" marR="0" rtl="0" algn="l">
              <a:lnSpc>
                <a:spcPct val="120000"/>
              </a:lnSpc>
              <a:spcBef>
                <a:spcPts val="1400"/>
              </a:spcBef>
              <a:spcAft>
                <a:spcPts val="0"/>
              </a:spcAft>
              <a:buClr>
                <a:srgbClr val="757070"/>
              </a:buClr>
              <a:buSzPct val="100000"/>
              <a:buFont typeface="Arial"/>
              <a:buChar char="•"/>
            </a:pPr>
            <a:r>
              <a:rPr lang="en-US" sz="6000">
                <a:solidFill>
                  <a:srgbClr val="757070"/>
                </a:solidFill>
              </a:rPr>
              <a:t>The Data was collected </a:t>
            </a:r>
            <a:r>
              <a:rPr lang="en-US" sz="6000">
                <a:solidFill>
                  <a:srgbClr val="757070"/>
                </a:solidFill>
              </a:rPr>
              <a:t>through</a:t>
            </a:r>
            <a:r>
              <a:rPr lang="en-US" sz="6000">
                <a:solidFill>
                  <a:srgbClr val="757070"/>
                </a:solidFill>
              </a:rPr>
              <a:t> the publicly available SpaceX API</a:t>
            </a:r>
            <a:endParaRPr sz="100"/>
          </a:p>
          <a:p>
            <a:pPr indent="-203200" lvl="0" marL="228600" marR="0" rtl="0" algn="l">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data wrangling</a:t>
            </a:r>
            <a:endParaRPr sz="100"/>
          </a:p>
          <a:p>
            <a:pPr indent="-203200" lvl="1" marL="685800" marR="0" rtl="0" algn="l">
              <a:lnSpc>
                <a:spcPct val="120000"/>
              </a:lnSpc>
              <a:spcBef>
                <a:spcPts val="1400"/>
              </a:spcBef>
              <a:spcAft>
                <a:spcPts val="0"/>
              </a:spcAft>
              <a:buClr>
                <a:srgbClr val="757070"/>
              </a:buClr>
              <a:buSzPct val="100000"/>
              <a:buFont typeface="Arial"/>
              <a:buChar char="•"/>
            </a:pPr>
            <a:r>
              <a:rPr lang="en-US" sz="6000">
                <a:solidFill>
                  <a:srgbClr val="757070"/>
                </a:solidFill>
              </a:rPr>
              <a:t>Much of the data was in the form of IDs, and needed to be replaced by calling the API again with the IDs in order to replace it with proper data.</a:t>
            </a:r>
            <a:endParaRPr sz="6000">
              <a:solidFill>
                <a:srgbClr val="757070"/>
              </a:solidFill>
            </a:endParaRPr>
          </a:p>
          <a:p>
            <a:pPr indent="-203200" lvl="0" marL="228600" marR="0" rtl="0" algn="l">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exploratory data analysis (EDA) using visualization and SQL</a:t>
            </a:r>
            <a:endParaRPr sz="7200">
              <a:solidFill>
                <a:srgbClr val="292929"/>
              </a:solidFill>
              <a:latin typeface="Arial"/>
              <a:ea typeface="Arial"/>
              <a:cs typeface="Arial"/>
              <a:sym typeface="Arial"/>
            </a:endParaRPr>
          </a:p>
          <a:p>
            <a:pPr indent="-323850" lvl="1" marL="914400" marR="0" rtl="0" algn="l">
              <a:lnSpc>
                <a:spcPct val="120000"/>
              </a:lnSpc>
              <a:spcBef>
                <a:spcPts val="1400"/>
              </a:spcBef>
              <a:spcAft>
                <a:spcPts val="0"/>
              </a:spcAft>
              <a:buClr>
                <a:srgbClr val="888888"/>
              </a:buClr>
              <a:buSzPct val="100000"/>
              <a:buChar char="•"/>
            </a:pPr>
            <a:r>
              <a:rPr lang="en-US" sz="6000">
                <a:solidFill>
                  <a:srgbClr val="888888"/>
                </a:solidFill>
              </a:rPr>
              <a:t>Performed</a:t>
            </a:r>
            <a:r>
              <a:rPr lang="en-US" sz="6000">
                <a:solidFill>
                  <a:srgbClr val="888888"/>
                </a:solidFill>
              </a:rPr>
              <a:t> EDA in order to understand the </a:t>
            </a:r>
            <a:r>
              <a:rPr lang="en-US" sz="6000">
                <a:solidFill>
                  <a:srgbClr val="888888"/>
                </a:solidFill>
              </a:rPr>
              <a:t>distribution, relationships, and anomalies in the data using visualization tools and SQL queries. </a:t>
            </a:r>
            <a:endParaRPr sz="6000">
              <a:solidFill>
                <a:srgbClr val="888888"/>
              </a:solidFill>
            </a:endParaRPr>
          </a:p>
          <a:p>
            <a:pPr indent="-203200" lvl="0" marL="228600" marR="0" rtl="0" algn="l">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interactive visual analytics using Folium and Plotly Dash</a:t>
            </a:r>
            <a:endParaRPr sz="7200">
              <a:solidFill>
                <a:srgbClr val="292929"/>
              </a:solidFill>
              <a:latin typeface="Arial"/>
              <a:ea typeface="Arial"/>
              <a:cs typeface="Arial"/>
              <a:sym typeface="Arial"/>
            </a:endParaRPr>
          </a:p>
          <a:p>
            <a:pPr indent="-323850" lvl="1" marL="914400" marR="0" rtl="0" algn="l">
              <a:lnSpc>
                <a:spcPct val="120000"/>
              </a:lnSpc>
              <a:spcBef>
                <a:spcPts val="1400"/>
              </a:spcBef>
              <a:spcAft>
                <a:spcPts val="0"/>
              </a:spcAft>
              <a:buClr>
                <a:srgbClr val="888888"/>
              </a:buClr>
              <a:buSzPct val="100000"/>
              <a:buChar char="•"/>
            </a:pPr>
            <a:r>
              <a:rPr lang="en-US" sz="6000">
                <a:solidFill>
                  <a:srgbClr val="888888"/>
                </a:solidFill>
              </a:rPr>
              <a:t>Created interactive maps and a dashboard in order to visualize the launch locations</a:t>
            </a:r>
            <a:endParaRPr sz="6000">
              <a:solidFill>
                <a:srgbClr val="888888"/>
              </a:solidFill>
            </a:endParaRPr>
          </a:p>
          <a:p>
            <a:pPr indent="-203200" lvl="0" marL="228600" marR="0" rtl="0" algn="l">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predictive analysis using classification models</a:t>
            </a:r>
            <a:endParaRPr sz="100"/>
          </a:p>
          <a:p>
            <a:pPr indent="-203200" lvl="1" marL="685800" marR="0" rtl="0" algn="l">
              <a:lnSpc>
                <a:spcPct val="120000"/>
              </a:lnSpc>
              <a:spcBef>
                <a:spcPts val="1400"/>
              </a:spcBef>
              <a:spcAft>
                <a:spcPts val="0"/>
              </a:spcAft>
              <a:buClr>
                <a:srgbClr val="757070"/>
              </a:buClr>
              <a:buSzPct val="100000"/>
              <a:buFont typeface="Arial"/>
              <a:buChar char="•"/>
            </a:pPr>
            <a:r>
              <a:rPr lang="en-US" sz="6000">
                <a:solidFill>
                  <a:srgbClr val="757070"/>
                </a:solidFill>
              </a:rPr>
              <a:t>Applied machine learning classification models in order to predict the success of future SpaceX launches</a:t>
            </a:r>
            <a:endParaRPr sz="100"/>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rgbClr val="292929"/>
              </a:buClr>
              <a:buSzPts val="2200"/>
              <a:buChar char="•"/>
            </a:pPr>
            <a:r>
              <a:rPr lang="en-US" sz="2200">
                <a:solidFill>
                  <a:srgbClr val="292929"/>
                </a:solidFill>
              </a:rPr>
              <a:t>Describe how data sets were collected. </a:t>
            </a:r>
            <a:endParaRPr>
              <a:solidFill>
                <a:schemeClr val="dk1"/>
              </a:solidFill>
            </a:endParaRPr>
          </a:p>
          <a:p>
            <a:pPr indent="-228600" lvl="0" marL="228600" rtl="0" algn="l">
              <a:spcBef>
                <a:spcPts val="1400"/>
              </a:spcBef>
              <a:spcAft>
                <a:spcPts val="0"/>
              </a:spcAft>
              <a:buClr>
                <a:srgbClr val="292929"/>
              </a:buClr>
              <a:buSzPts val="2200"/>
              <a:buChar char="•"/>
            </a:pPr>
            <a:r>
              <a:rPr lang="en-US" sz="2200">
                <a:solidFill>
                  <a:srgbClr val="292929"/>
                </a:solidFill>
              </a:rPr>
              <a:t>You need to present your data collection process use key phrases and flowcharts</a:t>
            </a:r>
            <a:endParaRPr>
              <a:solidFill>
                <a:schemeClr val="dk1"/>
              </a:solidFill>
            </a:endParaRPr>
          </a:p>
          <a:p>
            <a:pPr indent="0" lvl="0" marL="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1" name="Google Shape;131;p7"/>
          <p:cNvSpPr/>
          <p:nvPr/>
        </p:nvSpPr>
        <p:spPr>
          <a:xfrm>
            <a:off x="770000" y="3316000"/>
            <a:ext cx="2566800" cy="109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Identify Data Source</a:t>
            </a:r>
            <a:endParaRPr/>
          </a:p>
        </p:txBody>
      </p:sp>
      <p:sp>
        <p:nvSpPr>
          <p:cNvPr id="132" name="Google Shape;132;p7"/>
          <p:cNvSpPr/>
          <p:nvPr/>
        </p:nvSpPr>
        <p:spPr>
          <a:xfrm>
            <a:off x="770000" y="5079275"/>
            <a:ext cx="2566800" cy="109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Secondary API Calls</a:t>
            </a:r>
            <a:endParaRPr/>
          </a:p>
        </p:txBody>
      </p:sp>
      <p:sp>
        <p:nvSpPr>
          <p:cNvPr id="133" name="Google Shape;133;p7"/>
          <p:cNvSpPr/>
          <p:nvPr/>
        </p:nvSpPr>
        <p:spPr>
          <a:xfrm>
            <a:off x="4742388" y="5079275"/>
            <a:ext cx="2566800" cy="109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Data Cleaning and Wrangling</a:t>
            </a:r>
            <a:endParaRPr/>
          </a:p>
        </p:txBody>
      </p:sp>
      <p:sp>
        <p:nvSpPr>
          <p:cNvPr id="134" name="Google Shape;134;p7"/>
          <p:cNvSpPr/>
          <p:nvPr/>
        </p:nvSpPr>
        <p:spPr>
          <a:xfrm>
            <a:off x="4768500" y="3316000"/>
            <a:ext cx="2655000" cy="109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API Call</a:t>
            </a:r>
            <a:endParaRPr/>
          </a:p>
        </p:txBody>
      </p:sp>
      <p:sp>
        <p:nvSpPr>
          <p:cNvPr id="135" name="Google Shape;135;p7"/>
          <p:cNvSpPr/>
          <p:nvPr/>
        </p:nvSpPr>
        <p:spPr>
          <a:xfrm>
            <a:off x="8630600" y="3316000"/>
            <a:ext cx="2655000" cy="109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 IDs</a:t>
            </a:r>
            <a:endParaRPr/>
          </a:p>
        </p:txBody>
      </p:sp>
      <p:sp>
        <p:nvSpPr>
          <p:cNvPr id="136" name="Google Shape;136;p7"/>
          <p:cNvSpPr/>
          <p:nvPr/>
        </p:nvSpPr>
        <p:spPr>
          <a:xfrm>
            <a:off x="8714800" y="5079275"/>
            <a:ext cx="2566800" cy="109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Data Storage</a:t>
            </a:r>
            <a:endParaRPr/>
          </a:p>
        </p:txBody>
      </p:sp>
      <p:sp>
        <p:nvSpPr>
          <p:cNvPr id="137" name="Google Shape;137;p7"/>
          <p:cNvSpPr/>
          <p:nvPr/>
        </p:nvSpPr>
        <p:spPr>
          <a:xfrm>
            <a:off x="3538775" y="3606575"/>
            <a:ext cx="1046700" cy="54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7"/>
          <p:cNvSpPr/>
          <p:nvPr/>
        </p:nvSpPr>
        <p:spPr>
          <a:xfrm>
            <a:off x="7503700" y="3606575"/>
            <a:ext cx="1046700" cy="54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7"/>
          <p:cNvSpPr/>
          <p:nvPr/>
        </p:nvSpPr>
        <p:spPr>
          <a:xfrm>
            <a:off x="3516250" y="5353625"/>
            <a:ext cx="1046700" cy="54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7"/>
          <p:cNvSpPr/>
          <p:nvPr/>
        </p:nvSpPr>
        <p:spPr>
          <a:xfrm>
            <a:off x="7488650" y="5353625"/>
            <a:ext cx="1046700" cy="54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7"/>
          <p:cNvSpPr/>
          <p:nvPr/>
        </p:nvSpPr>
        <p:spPr>
          <a:xfrm rot="10800000">
            <a:off x="11061861" y="3864924"/>
            <a:ext cx="597300" cy="936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7"/>
          <p:cNvSpPr/>
          <p:nvPr/>
        </p:nvSpPr>
        <p:spPr>
          <a:xfrm flipH="1" rot="-5398960">
            <a:off x="293017" y="4791376"/>
            <a:ext cx="991800" cy="720900"/>
          </a:xfrm>
          <a:prstGeom prst="bentArrow">
            <a:avLst>
              <a:gd fmla="val 25000" name="adj1"/>
              <a:gd fmla="val 17468"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 name="Google Shape;148;p8"/>
          <p:cNvSpPr txBox="1"/>
          <p:nvPr>
            <p:ph idx="1"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b="0" i="0" sz="2800" u="none" cap="none" strike="noStrike">
              <a:solidFill>
                <a:schemeClr val="dk1"/>
              </a:solidFill>
              <a:latin typeface="Calibri"/>
              <a:ea typeface="Calibri"/>
              <a:cs typeface="Calibri"/>
              <a:sym typeface="Calibri"/>
            </a:endParaRPr>
          </a:p>
        </p:txBody>
      </p:sp>
      <p:sp>
        <p:nvSpPr>
          <p:cNvPr id="149" name="Google Shape;149;p8"/>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Present your data collection with SpaceX REST calls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URL: https://github.com/Yayan57/IBM-data-Science-Professional-Certificate-Capstone/blob/main/jupyter-labs-spacex-data-collection-api.ipynb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0" name="Google Shape;150;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51" name="Google Shape;151;p8"/>
          <p:cNvSpPr/>
          <p:nvPr/>
        </p:nvSpPr>
        <p:spPr>
          <a:xfrm>
            <a:off x="6186400" y="2202050"/>
            <a:ext cx="2082600" cy="114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Import Libraries and Define Auxiliary Functions</a:t>
            </a:r>
            <a:endParaRPr/>
          </a:p>
        </p:txBody>
      </p:sp>
      <p:sp>
        <p:nvSpPr>
          <p:cNvPr id="152" name="Google Shape;152;p8"/>
          <p:cNvSpPr/>
          <p:nvPr/>
        </p:nvSpPr>
        <p:spPr>
          <a:xfrm>
            <a:off x="8994400" y="2202050"/>
            <a:ext cx="2082600" cy="114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Request and parse the SpaceX launch data using the GET request</a:t>
            </a:r>
            <a:endParaRPr/>
          </a:p>
        </p:txBody>
      </p:sp>
      <p:sp>
        <p:nvSpPr>
          <p:cNvPr id="153" name="Google Shape;153;p8"/>
          <p:cNvSpPr/>
          <p:nvPr/>
        </p:nvSpPr>
        <p:spPr>
          <a:xfrm>
            <a:off x="6186400" y="4178725"/>
            <a:ext cx="2082600" cy="114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Filter the dataframe to only include `Falcon 9` launches</a:t>
            </a:r>
            <a:endParaRPr/>
          </a:p>
        </p:txBody>
      </p:sp>
      <p:sp>
        <p:nvSpPr>
          <p:cNvPr id="154" name="Google Shape;154;p8"/>
          <p:cNvSpPr/>
          <p:nvPr/>
        </p:nvSpPr>
        <p:spPr>
          <a:xfrm>
            <a:off x="9045075" y="4178725"/>
            <a:ext cx="2082600" cy="114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Deal with Missing Values</a:t>
            </a:r>
            <a:endParaRPr/>
          </a:p>
        </p:txBody>
      </p:sp>
      <p:sp>
        <p:nvSpPr>
          <p:cNvPr id="155" name="Google Shape;155;p8"/>
          <p:cNvSpPr/>
          <p:nvPr/>
        </p:nvSpPr>
        <p:spPr>
          <a:xfrm rot="-2700000">
            <a:off x="8205233" y="3680213"/>
            <a:ext cx="817557" cy="258377"/>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8"/>
          <p:cNvSpPr/>
          <p:nvPr/>
        </p:nvSpPr>
        <p:spPr>
          <a:xfrm>
            <a:off x="8382000" y="2686375"/>
            <a:ext cx="483900" cy="29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8"/>
          <p:cNvSpPr/>
          <p:nvPr/>
        </p:nvSpPr>
        <p:spPr>
          <a:xfrm>
            <a:off x="8415088" y="4641725"/>
            <a:ext cx="483900" cy="29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9"/>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web scraping process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URL: https://github.com/Yayan57/IBM-data-Science-Professional-Certificate-Capstone/blob/main/jupyter-labs-webscraping-Copy1.ipynb</a:t>
            </a:r>
            <a:endParaRPr/>
          </a:p>
        </p:txBody>
      </p:sp>
      <p:sp>
        <p:nvSpPr>
          <p:cNvPr id="164" name="Google Shape;164;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5" name="Google Shape;165;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66" name="Google Shape;166;p9"/>
          <p:cNvSpPr txBox="1"/>
          <p:nvPr/>
        </p:nvSpPr>
        <p:spPr>
          <a:xfrm>
            <a:off x="5910262" y="1792288"/>
            <a:ext cx="5460900" cy="42069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p:txBody>
      </p:sp>
      <p:sp>
        <p:nvSpPr>
          <p:cNvPr id="167" name="Google Shape;167;p9"/>
          <p:cNvSpPr/>
          <p:nvPr/>
        </p:nvSpPr>
        <p:spPr>
          <a:xfrm>
            <a:off x="6186400" y="2202050"/>
            <a:ext cx="2082600" cy="114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Request the Falcon9 Launch Wiki page from its URL</a:t>
            </a:r>
            <a:endParaRPr/>
          </a:p>
        </p:txBody>
      </p:sp>
      <p:sp>
        <p:nvSpPr>
          <p:cNvPr id="168" name="Google Shape;168;p9"/>
          <p:cNvSpPr/>
          <p:nvPr/>
        </p:nvSpPr>
        <p:spPr>
          <a:xfrm>
            <a:off x="7599400" y="3483938"/>
            <a:ext cx="2082600" cy="114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 all column/variable names from the HTML table header</a:t>
            </a:r>
            <a:endParaRPr/>
          </a:p>
        </p:txBody>
      </p:sp>
      <p:sp>
        <p:nvSpPr>
          <p:cNvPr id="169" name="Google Shape;169;p9"/>
          <p:cNvSpPr/>
          <p:nvPr/>
        </p:nvSpPr>
        <p:spPr>
          <a:xfrm>
            <a:off x="9045075" y="4759075"/>
            <a:ext cx="2082600" cy="114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Create a data frame by parsing the launch HTML tables</a:t>
            </a:r>
            <a:endParaRPr/>
          </a:p>
        </p:txBody>
      </p:sp>
      <p:sp>
        <p:nvSpPr>
          <p:cNvPr id="170" name="Google Shape;170;p9"/>
          <p:cNvSpPr/>
          <p:nvPr/>
        </p:nvSpPr>
        <p:spPr>
          <a:xfrm rot="5400000">
            <a:off x="8543425" y="2539850"/>
            <a:ext cx="839400" cy="7911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9"/>
          <p:cNvSpPr/>
          <p:nvPr/>
        </p:nvSpPr>
        <p:spPr>
          <a:xfrm rot="5400000">
            <a:off x="9860425" y="3871713"/>
            <a:ext cx="839400" cy="7911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